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ontserrat" panose="00000500000000000000" pitchFamily="2" charset="0"/>
      <p:regular r:id="rId19"/>
    </p:embeddedFont>
    <p:embeddedFont>
      <p:font typeface="Montserrat Bold" panose="00000800000000000000" charset="0"/>
      <p:regular r:id="rId20"/>
    </p:embeddedFont>
    <p:embeddedFont>
      <p:font typeface="Open Sans Extra Bold" panose="020B0604020202020204" charset="0"/>
      <p:regular r:id="rId21"/>
    </p:embeddedFont>
    <p:embeddedFont>
      <p:font typeface="Roboto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17845" y="6904745"/>
            <a:ext cx="7173539" cy="554635"/>
          </a:xfrm>
          <a:prstGeom prst="rect">
            <a:avLst/>
          </a:prstGeom>
        </p:spPr>
        <p:txBody>
          <a:bodyPr lIns="0" tIns="0" rIns="0" bIns="0" rtlCol="0" anchor="t">
            <a:spAutoFit/>
          </a:bodyPr>
          <a:lstStyle/>
          <a:p>
            <a:pPr algn="l">
              <a:lnSpc>
                <a:spcPts val="4632"/>
              </a:lnSpc>
              <a:spcBef>
                <a:spcPct val="0"/>
              </a:spcBef>
            </a:pPr>
            <a:r>
              <a:rPr lang="en-US" sz="3308">
                <a:solidFill>
                  <a:srgbClr val="000000"/>
                </a:solidFill>
                <a:latin typeface="Montserrat"/>
              </a:rPr>
              <a:t>Presented by Dheepan G</a:t>
            </a:r>
          </a:p>
        </p:txBody>
      </p:sp>
      <p:sp>
        <p:nvSpPr>
          <p:cNvPr id="10" name="TextBox 10"/>
          <p:cNvSpPr txBox="1"/>
          <p:nvPr/>
        </p:nvSpPr>
        <p:spPr>
          <a:xfrm>
            <a:off x="817845" y="4856302"/>
            <a:ext cx="12431233" cy="894080"/>
          </a:xfrm>
          <a:prstGeom prst="rect">
            <a:avLst/>
          </a:prstGeom>
        </p:spPr>
        <p:txBody>
          <a:bodyPr lIns="0" tIns="0" rIns="0" bIns="0" rtlCol="0" anchor="t">
            <a:spAutoFit/>
          </a:bodyPr>
          <a:lstStyle/>
          <a:p>
            <a:pPr algn="l">
              <a:lnSpc>
                <a:spcPts val="7419"/>
              </a:lnSpc>
              <a:spcBef>
                <a:spcPct val="0"/>
              </a:spcBef>
            </a:pPr>
            <a:r>
              <a:rPr lang="en-US" sz="5299">
                <a:solidFill>
                  <a:srgbClr val="000000"/>
                </a:solidFill>
                <a:latin typeface="Montserrat Bold"/>
              </a:rPr>
              <a:t>SPEECH EMOTION 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33978" y="3556049"/>
            <a:ext cx="5927553" cy="4397447"/>
          </a:xfrm>
          <a:custGeom>
            <a:avLst/>
            <a:gdLst/>
            <a:ahLst/>
            <a:cxnLst/>
            <a:rect l="l" t="t" r="r" b="b"/>
            <a:pathLst>
              <a:path w="5927553" h="4397447">
                <a:moveTo>
                  <a:pt x="0" y="0"/>
                </a:moveTo>
                <a:lnTo>
                  <a:pt x="5927553" y="0"/>
                </a:lnTo>
                <a:lnTo>
                  <a:pt x="5927553" y="4397447"/>
                </a:lnTo>
                <a:lnTo>
                  <a:pt x="0" y="4397447"/>
                </a:lnTo>
                <a:lnTo>
                  <a:pt x="0" y="0"/>
                </a:lnTo>
                <a:close/>
              </a:path>
            </a:pathLst>
          </a:custGeom>
          <a:blipFill>
            <a:blip r:embed="rId2"/>
            <a:stretch>
              <a:fillRect/>
            </a:stretch>
          </a:blipFill>
        </p:spPr>
      </p:sp>
      <p:sp>
        <p:nvSpPr>
          <p:cNvPr id="9" name="Freeform 9"/>
          <p:cNvSpPr/>
          <p:nvPr/>
        </p:nvSpPr>
        <p:spPr>
          <a:xfrm>
            <a:off x="9223151" y="2816372"/>
            <a:ext cx="7066285" cy="5653028"/>
          </a:xfrm>
          <a:custGeom>
            <a:avLst/>
            <a:gdLst/>
            <a:ahLst/>
            <a:cxnLst/>
            <a:rect l="l" t="t" r="r" b="b"/>
            <a:pathLst>
              <a:path w="7066285" h="5653028">
                <a:moveTo>
                  <a:pt x="0" y="0"/>
                </a:moveTo>
                <a:lnTo>
                  <a:pt x="7066285" y="0"/>
                </a:lnTo>
                <a:lnTo>
                  <a:pt x="7066285" y="5653029"/>
                </a:lnTo>
                <a:lnTo>
                  <a:pt x="0" y="5653029"/>
                </a:lnTo>
                <a:lnTo>
                  <a:pt x="0" y="0"/>
                </a:lnTo>
                <a:close/>
              </a:path>
            </a:pathLst>
          </a:custGeom>
          <a:blipFill>
            <a:blip r:embed="rId3"/>
            <a:stretch>
              <a:fillRect/>
            </a:stretch>
          </a:blipFill>
        </p:spPr>
      </p:sp>
      <p:sp>
        <p:nvSpPr>
          <p:cNvPr id="10" name="TextBox 10"/>
          <p:cNvSpPr txBox="1"/>
          <p:nvPr/>
        </p:nvSpPr>
        <p:spPr>
          <a:xfrm>
            <a:off x="3245184" y="704850"/>
            <a:ext cx="11797632" cy="647700"/>
          </a:xfrm>
          <a:prstGeom prst="rect">
            <a:avLst/>
          </a:prstGeom>
        </p:spPr>
        <p:txBody>
          <a:bodyPr lIns="0" tIns="0" rIns="0" bIns="0" rtlCol="0" anchor="t">
            <a:spAutoFit/>
          </a:bodyPr>
          <a:lstStyle/>
          <a:p>
            <a:pPr algn="ctr">
              <a:lnSpc>
                <a:spcPts val="5121"/>
              </a:lnSpc>
            </a:pPr>
            <a:r>
              <a:rPr lang="en-US" sz="4268">
                <a:solidFill>
                  <a:srgbClr val="101010"/>
                </a:solidFill>
                <a:latin typeface="Montserrat Bold"/>
              </a:rPr>
              <a:t>Audio classification &amp; Confusion Matrix</a:t>
            </a:r>
          </a:p>
        </p:txBody>
      </p:sp>
      <p:sp>
        <p:nvSpPr>
          <p:cNvPr id="11" name="TextBox 11"/>
          <p:cNvSpPr txBox="1"/>
          <p:nvPr/>
        </p:nvSpPr>
        <p:spPr>
          <a:xfrm>
            <a:off x="5103912" y="1494907"/>
            <a:ext cx="8080177" cy="629919"/>
          </a:xfrm>
          <a:prstGeom prst="rect">
            <a:avLst/>
          </a:prstGeom>
        </p:spPr>
        <p:txBody>
          <a:bodyPr lIns="0" tIns="0" rIns="0" bIns="0" rtlCol="0" anchor="t">
            <a:spAutoFit/>
          </a:bodyPr>
          <a:lstStyle/>
          <a:p>
            <a:pPr algn="ctr">
              <a:lnSpc>
                <a:spcPts val="5180"/>
              </a:lnSpc>
            </a:pPr>
            <a:r>
              <a:rPr lang="en-US" sz="3700">
                <a:solidFill>
                  <a:srgbClr val="101010"/>
                </a:solidFill>
                <a:latin typeface="Canva Sans Bold"/>
              </a:rPr>
              <a:t>Convolution Neural Network (CNN)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9" name="TextBox 9"/>
          <p:cNvSpPr txBox="1"/>
          <p:nvPr/>
        </p:nvSpPr>
        <p:spPr>
          <a:xfrm>
            <a:off x="3366391" y="181688"/>
            <a:ext cx="11328559" cy="796098"/>
          </a:xfrm>
          <a:prstGeom prst="rect">
            <a:avLst/>
          </a:prstGeom>
        </p:spPr>
        <p:txBody>
          <a:bodyPr lIns="0" tIns="0" rIns="0" bIns="0" rtlCol="0" anchor="t">
            <a:spAutoFit/>
          </a:bodyPr>
          <a:lstStyle/>
          <a:p>
            <a:pPr algn="ctr">
              <a:lnSpc>
                <a:spcPts val="6520"/>
              </a:lnSpc>
            </a:pPr>
            <a:r>
              <a:rPr lang="en-US" sz="4657">
                <a:solidFill>
                  <a:srgbClr val="000000"/>
                </a:solidFill>
                <a:latin typeface="Canva Sans Bold"/>
              </a:rPr>
              <a:t>SER UI - To load a audio file and predict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302060" y="1307320"/>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9" name="TextBox 9"/>
          <p:cNvSpPr txBox="1"/>
          <p:nvPr/>
        </p:nvSpPr>
        <p:spPr>
          <a:xfrm>
            <a:off x="3003488" y="181688"/>
            <a:ext cx="12054364" cy="796098"/>
          </a:xfrm>
          <a:prstGeom prst="rect">
            <a:avLst/>
          </a:prstGeom>
        </p:spPr>
        <p:txBody>
          <a:bodyPr lIns="0" tIns="0" rIns="0" bIns="0" rtlCol="0" anchor="t">
            <a:spAutoFit/>
          </a:bodyPr>
          <a:lstStyle/>
          <a:p>
            <a:pPr algn="ctr">
              <a:lnSpc>
                <a:spcPts val="6520"/>
              </a:lnSpc>
            </a:pPr>
            <a:r>
              <a:rPr lang="en-US" sz="4657">
                <a:solidFill>
                  <a:srgbClr val="000000"/>
                </a:solidFill>
                <a:latin typeface="Canva Sans Bold"/>
              </a:rPr>
              <a:t>SER UI - audio file is loaded and predicted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9" name="TextBox 9"/>
          <p:cNvSpPr txBox="1"/>
          <p:nvPr/>
        </p:nvSpPr>
        <p:spPr>
          <a:xfrm>
            <a:off x="3251853" y="181688"/>
            <a:ext cx="11557635" cy="796098"/>
          </a:xfrm>
          <a:prstGeom prst="rect">
            <a:avLst/>
          </a:prstGeom>
        </p:spPr>
        <p:txBody>
          <a:bodyPr lIns="0" tIns="0" rIns="0" bIns="0" rtlCol="0" anchor="t">
            <a:spAutoFit/>
          </a:bodyPr>
          <a:lstStyle/>
          <a:p>
            <a:pPr algn="ctr">
              <a:lnSpc>
                <a:spcPts val="6520"/>
              </a:lnSpc>
            </a:pPr>
            <a:r>
              <a:rPr lang="en-US" sz="4657">
                <a:solidFill>
                  <a:srgbClr val="000000"/>
                </a:solidFill>
                <a:latin typeface="Canva Sans Bold"/>
              </a:rPr>
              <a:t>SER UI- To Record live voice and predict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415389" y="1358656"/>
            <a:ext cx="13457222" cy="7569687"/>
          </a:xfrm>
          <a:custGeom>
            <a:avLst/>
            <a:gdLst/>
            <a:ahLst/>
            <a:cxnLst/>
            <a:rect l="l" t="t" r="r" b="b"/>
            <a:pathLst>
              <a:path w="13457222" h="7569687">
                <a:moveTo>
                  <a:pt x="0" y="0"/>
                </a:moveTo>
                <a:lnTo>
                  <a:pt x="13457222" y="0"/>
                </a:lnTo>
                <a:lnTo>
                  <a:pt x="13457222" y="7569688"/>
                </a:lnTo>
                <a:lnTo>
                  <a:pt x="0" y="7569688"/>
                </a:lnTo>
                <a:lnTo>
                  <a:pt x="0" y="0"/>
                </a:lnTo>
                <a:close/>
              </a:path>
            </a:pathLst>
          </a:custGeom>
          <a:blipFill>
            <a:blip r:embed="rId2"/>
            <a:stretch>
              <a:fillRect/>
            </a:stretch>
          </a:blipFill>
        </p:spPr>
      </p:sp>
      <p:sp>
        <p:nvSpPr>
          <p:cNvPr id="9" name="TextBox 9"/>
          <p:cNvSpPr txBox="1"/>
          <p:nvPr/>
        </p:nvSpPr>
        <p:spPr>
          <a:xfrm>
            <a:off x="3026170" y="181688"/>
            <a:ext cx="12009001" cy="796098"/>
          </a:xfrm>
          <a:prstGeom prst="rect">
            <a:avLst/>
          </a:prstGeom>
        </p:spPr>
        <p:txBody>
          <a:bodyPr lIns="0" tIns="0" rIns="0" bIns="0" rtlCol="0" anchor="t">
            <a:spAutoFit/>
          </a:bodyPr>
          <a:lstStyle/>
          <a:p>
            <a:pPr algn="ctr">
              <a:lnSpc>
                <a:spcPts val="6520"/>
              </a:lnSpc>
            </a:pPr>
            <a:r>
              <a:rPr lang="en-US" sz="4657">
                <a:solidFill>
                  <a:srgbClr val="000000"/>
                </a:solidFill>
                <a:latin typeface="Canva Sans Bold"/>
              </a:rPr>
              <a:t>SER UI- live voice recorded and predicted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4" name="TextBox 4"/>
          <p:cNvSpPr txBox="1"/>
          <p:nvPr/>
        </p:nvSpPr>
        <p:spPr>
          <a:xfrm>
            <a:off x="1249989" y="1365625"/>
            <a:ext cx="5926983" cy="1123950"/>
          </a:xfrm>
          <a:prstGeom prst="rect">
            <a:avLst/>
          </a:prstGeom>
        </p:spPr>
        <p:txBody>
          <a:bodyPr lIns="0" tIns="0" rIns="0" bIns="0" rtlCol="0" anchor="t">
            <a:spAutoFit/>
          </a:bodyPr>
          <a:lstStyle/>
          <a:p>
            <a:pPr marL="0" lvl="0" indent="0" algn="l">
              <a:lnSpc>
                <a:spcPts val="8786"/>
              </a:lnSpc>
              <a:spcBef>
                <a:spcPct val="0"/>
              </a:spcBef>
            </a:pPr>
            <a:r>
              <a:rPr lang="en-US" sz="7321">
                <a:solidFill>
                  <a:srgbClr val="F4F6FC"/>
                </a:solidFill>
                <a:latin typeface="Roboto Bold"/>
              </a:rPr>
              <a:t>Conclusion</a:t>
            </a:r>
          </a:p>
        </p:txBody>
      </p:sp>
      <p:sp>
        <p:nvSpPr>
          <p:cNvPr id="5" name="TextBox 5"/>
          <p:cNvSpPr txBox="1"/>
          <p:nvPr/>
        </p:nvSpPr>
        <p:spPr>
          <a:xfrm>
            <a:off x="1249989" y="3345046"/>
            <a:ext cx="15234364" cy="6157214"/>
          </a:xfrm>
          <a:prstGeom prst="rect">
            <a:avLst/>
          </a:prstGeom>
        </p:spPr>
        <p:txBody>
          <a:bodyPr lIns="0" tIns="0" rIns="0" bIns="0" rtlCol="0" anchor="t">
            <a:spAutoFit/>
          </a:bodyPr>
          <a:lstStyle/>
          <a:p>
            <a:pPr marL="613153" lvl="1" indent="-306577" algn="l">
              <a:lnSpc>
                <a:spcPts val="3975"/>
              </a:lnSpc>
              <a:spcBef>
                <a:spcPct val="0"/>
              </a:spcBef>
              <a:buFont typeface="Arial"/>
              <a:buChar char="•"/>
            </a:pPr>
            <a:r>
              <a:rPr lang="en-US" sz="2839">
                <a:solidFill>
                  <a:srgbClr val="FFFFFF"/>
                </a:solidFill>
                <a:latin typeface="Montserrat"/>
              </a:rPr>
              <a:t>Based on the accuracy results of different models, SVM (Support Vector Machine) has proven to be the most accurate classifier for our speech emotion recognition task, with an accuracy of 0.75, compared to LSTM's 0.25 and CNN's 0.5. This high accuracy indicates that SVM effectively separates different emotional states in the feature space and performs well on our dataset.</a:t>
            </a:r>
          </a:p>
          <a:p>
            <a:pPr algn="l">
              <a:lnSpc>
                <a:spcPts val="3975"/>
              </a:lnSpc>
              <a:spcBef>
                <a:spcPct val="0"/>
              </a:spcBef>
            </a:pPr>
            <a:endParaRPr lang="en-US" sz="2839">
              <a:solidFill>
                <a:srgbClr val="FFFFFF"/>
              </a:solidFill>
              <a:latin typeface="Montserrat"/>
            </a:endParaRPr>
          </a:p>
          <a:p>
            <a:pPr algn="l">
              <a:lnSpc>
                <a:spcPts val="4955"/>
              </a:lnSpc>
              <a:spcBef>
                <a:spcPct val="0"/>
              </a:spcBef>
            </a:pPr>
            <a:endParaRPr lang="en-US" sz="2839">
              <a:solidFill>
                <a:srgbClr val="FFFFFF"/>
              </a:solidFill>
              <a:latin typeface="Montserrat"/>
            </a:endParaRPr>
          </a:p>
          <a:p>
            <a:pPr marL="613153" lvl="1" indent="-306577" algn="l">
              <a:lnSpc>
                <a:spcPts val="3975"/>
              </a:lnSpc>
              <a:spcBef>
                <a:spcPct val="0"/>
              </a:spcBef>
              <a:buFont typeface="Arial"/>
              <a:buChar char="•"/>
            </a:pPr>
            <a:r>
              <a:rPr lang="en-US" sz="2839" u="none" strike="noStrike">
                <a:solidFill>
                  <a:srgbClr val="FFFFFF"/>
                </a:solidFill>
                <a:latin typeface="Montserrat"/>
              </a:rPr>
              <a:t>To conclude, the SVM model has proven to be effective in enhancing the accuracy of speech emotion recognition. The Gradio interface makes the system user-friendly and accessible, allowing users to easily interact with the model and obtain emotion predictions.</a:t>
            </a:r>
          </a:p>
          <a:p>
            <a:pPr marL="0" lvl="0" indent="0" algn="l">
              <a:lnSpc>
                <a:spcPts val="3975"/>
              </a:lnSpc>
              <a:spcBef>
                <a:spcPct val="0"/>
              </a:spcBef>
            </a:pPr>
            <a:endParaRPr lang="en-US" sz="2839" u="none" strike="noStrike">
              <a:solidFill>
                <a:srgbClr val="FFFFFF"/>
              </a:solidFill>
              <a:latin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8807046" y="3213838"/>
            <a:ext cx="0" cy="5322190"/>
          </a:xfrm>
          <a:prstGeom prst="line">
            <a:avLst/>
          </a:prstGeom>
          <a:ln w="38100" cap="flat">
            <a:solidFill>
              <a:srgbClr val="000000"/>
            </a:solidFill>
            <a:prstDash val="solid"/>
            <a:headEnd type="none" w="sm" len="sm"/>
            <a:tailEnd type="none" w="sm" len="sm"/>
          </a:ln>
        </p:spPr>
      </p:sp>
      <p:sp>
        <p:nvSpPr>
          <p:cNvPr id="6" name="Freeform 6"/>
          <p:cNvSpPr/>
          <p:nvPr/>
        </p:nvSpPr>
        <p:spPr>
          <a:xfrm>
            <a:off x="9426171" y="3213838"/>
            <a:ext cx="8265908" cy="5317734"/>
          </a:xfrm>
          <a:custGeom>
            <a:avLst/>
            <a:gdLst/>
            <a:ahLst/>
            <a:cxnLst/>
            <a:rect l="l" t="t" r="r" b="b"/>
            <a:pathLst>
              <a:path w="8265908" h="5317734">
                <a:moveTo>
                  <a:pt x="0" y="0"/>
                </a:moveTo>
                <a:lnTo>
                  <a:pt x="8265908" y="0"/>
                </a:lnTo>
                <a:lnTo>
                  <a:pt x="8265908" y="5317734"/>
                </a:lnTo>
                <a:lnTo>
                  <a:pt x="0" y="5317734"/>
                </a:lnTo>
                <a:lnTo>
                  <a:pt x="0" y="0"/>
                </a:lnTo>
                <a:close/>
              </a:path>
            </a:pathLst>
          </a:custGeom>
          <a:blipFill>
            <a:blip r:embed="rId2"/>
            <a:stretch>
              <a:fillRect/>
            </a:stretch>
          </a:blipFill>
        </p:spPr>
      </p:sp>
      <p:sp>
        <p:nvSpPr>
          <p:cNvPr id="7" name="TextBox 7"/>
          <p:cNvSpPr txBox="1"/>
          <p:nvPr/>
        </p:nvSpPr>
        <p:spPr>
          <a:xfrm>
            <a:off x="776644" y="3080488"/>
            <a:ext cx="7406602" cy="1189603"/>
          </a:xfrm>
          <a:prstGeom prst="rect">
            <a:avLst/>
          </a:prstGeom>
        </p:spPr>
        <p:txBody>
          <a:bodyPr lIns="0" tIns="0" rIns="0" bIns="0" rtlCol="0" anchor="t">
            <a:spAutoFit/>
          </a:bodyPr>
          <a:lstStyle/>
          <a:p>
            <a:pPr marL="0" lvl="0" indent="0" algn="l">
              <a:lnSpc>
                <a:spcPts val="9704"/>
              </a:lnSpc>
              <a:spcBef>
                <a:spcPct val="0"/>
              </a:spcBef>
            </a:pPr>
            <a:r>
              <a:rPr lang="en-US" sz="6932" u="none" strike="noStrike">
                <a:solidFill>
                  <a:srgbClr val="000000"/>
                </a:solidFill>
                <a:latin typeface="Montserrat Bold"/>
              </a:rPr>
              <a:t>INTRODUCTION</a:t>
            </a:r>
          </a:p>
        </p:txBody>
      </p:sp>
      <p:sp>
        <p:nvSpPr>
          <p:cNvPr id="8" name="TextBox 8"/>
          <p:cNvSpPr txBox="1"/>
          <p:nvPr/>
        </p:nvSpPr>
        <p:spPr>
          <a:xfrm>
            <a:off x="1028700" y="405046"/>
            <a:ext cx="16230600" cy="1180634"/>
          </a:xfrm>
          <a:prstGeom prst="rect">
            <a:avLst/>
          </a:prstGeom>
        </p:spPr>
        <p:txBody>
          <a:bodyPr lIns="0" tIns="0" rIns="0" bIns="0" rtlCol="0" anchor="t">
            <a:spAutoFit/>
          </a:bodyPr>
          <a:lstStyle/>
          <a:p>
            <a:pPr marL="0" lvl="0" indent="0" algn="l">
              <a:lnSpc>
                <a:spcPts val="4750"/>
              </a:lnSpc>
              <a:spcBef>
                <a:spcPct val="0"/>
              </a:spcBef>
            </a:pPr>
            <a:r>
              <a:rPr lang="en-US" sz="3393">
                <a:solidFill>
                  <a:srgbClr val="F4F6FC"/>
                </a:solidFill>
                <a:latin typeface="Montserrat"/>
              </a:rPr>
              <a:t>Developing a Comprehensive Speech Emotion Recognition ui to predict emotions</a:t>
            </a:r>
          </a:p>
        </p:txBody>
      </p:sp>
      <p:sp>
        <p:nvSpPr>
          <p:cNvPr id="9" name="TextBox 9"/>
          <p:cNvSpPr txBox="1"/>
          <p:nvPr/>
        </p:nvSpPr>
        <p:spPr>
          <a:xfrm>
            <a:off x="776644" y="5105400"/>
            <a:ext cx="7195263" cy="851068"/>
          </a:xfrm>
          <a:prstGeom prst="rect">
            <a:avLst/>
          </a:prstGeom>
        </p:spPr>
        <p:txBody>
          <a:bodyPr lIns="0" tIns="0" rIns="0" bIns="0" rtlCol="0" anchor="t">
            <a:spAutoFit/>
          </a:bodyPr>
          <a:lstStyle/>
          <a:p>
            <a:pPr marL="0" lvl="0" indent="0" algn="l">
              <a:lnSpc>
                <a:spcPts val="3490"/>
              </a:lnSpc>
              <a:spcBef>
                <a:spcPct val="0"/>
              </a:spcBef>
            </a:pPr>
            <a:r>
              <a:rPr lang="en-US" sz="2493">
                <a:solidFill>
                  <a:srgbClr val="101010"/>
                </a:solidFill>
                <a:latin typeface="Montserrat"/>
              </a:rPr>
              <a:t>Speech Emotion Recognition speaks about the prediction of the emotion of the speaker .</a:t>
            </a:r>
          </a:p>
        </p:txBody>
      </p:sp>
      <p:sp>
        <p:nvSpPr>
          <p:cNvPr id="10" name="TextBox 10"/>
          <p:cNvSpPr txBox="1"/>
          <p:nvPr/>
        </p:nvSpPr>
        <p:spPr>
          <a:xfrm>
            <a:off x="776644" y="6370509"/>
            <a:ext cx="7195263" cy="2165518"/>
          </a:xfrm>
          <a:prstGeom prst="rect">
            <a:avLst/>
          </a:prstGeom>
        </p:spPr>
        <p:txBody>
          <a:bodyPr lIns="0" tIns="0" rIns="0" bIns="0" rtlCol="0" anchor="t">
            <a:spAutoFit/>
          </a:bodyPr>
          <a:lstStyle/>
          <a:p>
            <a:pPr marL="0" lvl="0" indent="0" algn="l">
              <a:lnSpc>
                <a:spcPts val="3490"/>
              </a:lnSpc>
              <a:spcBef>
                <a:spcPct val="0"/>
              </a:spcBef>
            </a:pPr>
            <a:r>
              <a:rPr lang="en-US" sz="2493">
                <a:solidFill>
                  <a:srgbClr val="101010"/>
                </a:solidFill>
                <a:latin typeface="Montserrat"/>
              </a:rPr>
              <a:t>This presentation outlines a comprehensive approach to developing a speech analysis tool that captures or loads audio and perform some analysis on it using machine learning algorithms and predict the emotion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48331" y="711706"/>
            <a:ext cx="16799187" cy="8858039"/>
            <a:chOff x="0" y="0"/>
            <a:chExt cx="5661103" cy="2985041"/>
          </a:xfrm>
        </p:grpSpPr>
        <p:sp>
          <p:nvSpPr>
            <p:cNvPr id="3" name="Freeform 3"/>
            <p:cNvSpPr/>
            <p:nvPr/>
          </p:nvSpPr>
          <p:spPr>
            <a:xfrm>
              <a:off x="0" y="0"/>
              <a:ext cx="5661103" cy="2985041"/>
            </a:xfrm>
            <a:custGeom>
              <a:avLst/>
              <a:gdLst/>
              <a:ahLst/>
              <a:cxnLst/>
              <a:rect l="l" t="t" r="r" b="b"/>
              <a:pathLst>
                <a:path w="5661103" h="2985041">
                  <a:moveTo>
                    <a:pt x="0" y="0"/>
                  </a:moveTo>
                  <a:lnTo>
                    <a:pt x="5661103" y="0"/>
                  </a:lnTo>
                  <a:lnTo>
                    <a:pt x="5661103" y="2985041"/>
                  </a:lnTo>
                  <a:lnTo>
                    <a:pt x="0" y="2985041"/>
                  </a:lnTo>
                  <a:close/>
                </a:path>
              </a:pathLst>
            </a:custGeom>
            <a:solidFill>
              <a:srgbClr val="FFFFFF"/>
            </a:solidFill>
            <a:ln cap="sq">
              <a:noFill/>
              <a:prstDash val="solid"/>
              <a:miter/>
            </a:ln>
          </p:spPr>
        </p:sp>
        <p:sp>
          <p:nvSpPr>
            <p:cNvPr id="4" name="TextBox 4"/>
            <p:cNvSpPr txBox="1"/>
            <p:nvPr/>
          </p:nvSpPr>
          <p:spPr>
            <a:xfrm>
              <a:off x="0" y="-47625"/>
              <a:ext cx="5661103" cy="3032666"/>
            </a:xfrm>
            <a:prstGeom prst="rect">
              <a:avLst/>
            </a:prstGeom>
          </p:spPr>
          <p:txBody>
            <a:bodyPr lIns="39703" tIns="39703" rIns="39703" bIns="39703" rtlCol="0" anchor="ctr"/>
            <a:lstStyle/>
            <a:p>
              <a:pPr marL="0" lvl="0" indent="0" algn="ctr">
                <a:lnSpc>
                  <a:spcPts val="3640"/>
                </a:lnSpc>
                <a:spcBef>
                  <a:spcPct val="0"/>
                </a:spcBef>
              </a:pPr>
              <a:r>
                <a:rPr lang="en-US" sz="2600">
                  <a:solidFill>
                    <a:srgbClr val="FFFFFF"/>
                  </a:solidFill>
                  <a:latin typeface="Montserrat Bold"/>
                </a:rPr>
                <a:t>Train the models</a:t>
              </a:r>
            </a:p>
          </p:txBody>
        </p:sp>
      </p:grpSp>
      <p:grpSp>
        <p:nvGrpSpPr>
          <p:cNvPr id="5" name="Group 5"/>
          <p:cNvGrpSpPr/>
          <p:nvPr/>
        </p:nvGrpSpPr>
        <p:grpSpPr>
          <a:xfrm>
            <a:off x="8142562" y="6361263"/>
            <a:ext cx="1832946" cy="18329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w="12700">
              <a:solidFill>
                <a:srgbClr val="000000"/>
              </a:solidFill>
            </a:ln>
          </p:spPr>
        </p:sp>
      </p:grpSp>
      <p:grpSp>
        <p:nvGrpSpPr>
          <p:cNvPr id="7" name="Group 7"/>
          <p:cNvGrpSpPr/>
          <p:nvPr/>
        </p:nvGrpSpPr>
        <p:grpSpPr>
          <a:xfrm>
            <a:off x="8203508" y="7516045"/>
            <a:ext cx="1356327" cy="1356327"/>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w="12700">
              <a:solidFill>
                <a:srgbClr val="000000"/>
              </a:solidFill>
            </a:ln>
          </p:spPr>
        </p:sp>
      </p:grpSp>
      <p:grpSp>
        <p:nvGrpSpPr>
          <p:cNvPr id="9" name="Group 9"/>
          <p:cNvGrpSpPr/>
          <p:nvPr/>
        </p:nvGrpSpPr>
        <p:grpSpPr>
          <a:xfrm>
            <a:off x="5157711" y="2824463"/>
            <a:ext cx="2151995" cy="2118711"/>
            <a:chOff x="0" y="0"/>
            <a:chExt cx="825569" cy="812800"/>
          </a:xfrm>
        </p:grpSpPr>
        <p:sp>
          <p:nvSpPr>
            <p:cNvPr id="10" name="Freeform 10"/>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11" name="Freeform 11"/>
          <p:cNvSpPr/>
          <p:nvPr/>
        </p:nvSpPr>
        <p:spPr>
          <a:xfrm>
            <a:off x="5586306" y="4201572"/>
            <a:ext cx="1294806" cy="1274780"/>
          </a:xfrm>
          <a:custGeom>
            <a:avLst/>
            <a:gdLst/>
            <a:ahLst/>
            <a:cxnLst/>
            <a:rect l="l" t="t" r="r" b="b"/>
            <a:pathLst>
              <a:path w="1294806" h="1274780">
                <a:moveTo>
                  <a:pt x="0" y="0"/>
                </a:moveTo>
                <a:lnTo>
                  <a:pt x="1294806" y="0"/>
                </a:lnTo>
                <a:lnTo>
                  <a:pt x="1294806" y="1274779"/>
                </a:lnTo>
                <a:lnTo>
                  <a:pt x="0" y="1274779"/>
                </a:lnTo>
                <a:lnTo>
                  <a:pt x="0" y="0"/>
                </a:lnTo>
                <a:close/>
              </a:path>
            </a:pathLst>
          </a:custGeom>
          <a:blipFill>
            <a:blip r:embed="rId2"/>
            <a:stretch>
              <a:fillRect t="-785" b="-785"/>
            </a:stretch>
          </a:blipFill>
        </p:spPr>
      </p:sp>
      <p:grpSp>
        <p:nvGrpSpPr>
          <p:cNvPr id="12" name="Group 12"/>
          <p:cNvGrpSpPr/>
          <p:nvPr/>
        </p:nvGrpSpPr>
        <p:grpSpPr>
          <a:xfrm>
            <a:off x="7758630" y="2789629"/>
            <a:ext cx="2151995" cy="2118711"/>
            <a:chOff x="0" y="0"/>
            <a:chExt cx="825569" cy="812800"/>
          </a:xfrm>
        </p:grpSpPr>
        <p:sp>
          <p:nvSpPr>
            <p:cNvPr id="13" name="Freeform 13"/>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14" name="Freeform 14"/>
          <p:cNvSpPr/>
          <p:nvPr/>
        </p:nvSpPr>
        <p:spPr>
          <a:xfrm>
            <a:off x="8160298" y="4186242"/>
            <a:ext cx="1310376" cy="1290109"/>
          </a:xfrm>
          <a:custGeom>
            <a:avLst/>
            <a:gdLst/>
            <a:ahLst/>
            <a:cxnLst/>
            <a:rect l="l" t="t" r="r" b="b"/>
            <a:pathLst>
              <a:path w="1310376" h="1290109">
                <a:moveTo>
                  <a:pt x="0" y="0"/>
                </a:moveTo>
                <a:lnTo>
                  <a:pt x="1310376" y="0"/>
                </a:lnTo>
                <a:lnTo>
                  <a:pt x="1310376" y="1290109"/>
                </a:lnTo>
                <a:lnTo>
                  <a:pt x="0" y="1290109"/>
                </a:lnTo>
                <a:lnTo>
                  <a:pt x="0" y="0"/>
                </a:lnTo>
                <a:close/>
              </a:path>
            </a:pathLst>
          </a:custGeom>
          <a:blipFill>
            <a:blip r:embed="rId3"/>
            <a:stretch>
              <a:fillRect t="-785" b="-785"/>
            </a:stretch>
          </a:blipFill>
        </p:spPr>
      </p:sp>
      <p:grpSp>
        <p:nvGrpSpPr>
          <p:cNvPr id="15" name="Group 15"/>
          <p:cNvGrpSpPr/>
          <p:nvPr/>
        </p:nvGrpSpPr>
        <p:grpSpPr>
          <a:xfrm>
            <a:off x="10283576" y="2824463"/>
            <a:ext cx="2151995" cy="2118711"/>
            <a:chOff x="0" y="0"/>
            <a:chExt cx="825569" cy="812800"/>
          </a:xfrm>
        </p:grpSpPr>
        <p:sp>
          <p:nvSpPr>
            <p:cNvPr id="16" name="Freeform 16"/>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17" name="Freeform 17"/>
          <p:cNvSpPr/>
          <p:nvPr/>
        </p:nvSpPr>
        <p:spPr>
          <a:xfrm>
            <a:off x="10760126" y="4184668"/>
            <a:ext cx="1247123" cy="1227834"/>
          </a:xfrm>
          <a:custGeom>
            <a:avLst/>
            <a:gdLst/>
            <a:ahLst/>
            <a:cxnLst/>
            <a:rect l="l" t="t" r="r" b="b"/>
            <a:pathLst>
              <a:path w="1247123" h="1227834">
                <a:moveTo>
                  <a:pt x="0" y="0"/>
                </a:moveTo>
                <a:lnTo>
                  <a:pt x="1247123" y="0"/>
                </a:lnTo>
                <a:lnTo>
                  <a:pt x="1247123" y="1227834"/>
                </a:lnTo>
                <a:lnTo>
                  <a:pt x="0" y="1227834"/>
                </a:lnTo>
                <a:lnTo>
                  <a:pt x="0" y="0"/>
                </a:lnTo>
                <a:close/>
              </a:path>
            </a:pathLst>
          </a:custGeom>
          <a:blipFill>
            <a:blip r:embed="rId4"/>
            <a:stretch>
              <a:fillRect t="-785" b="-785"/>
            </a:stretch>
          </a:blipFill>
        </p:spPr>
      </p:sp>
      <p:grpSp>
        <p:nvGrpSpPr>
          <p:cNvPr id="18" name="Group 18"/>
          <p:cNvGrpSpPr/>
          <p:nvPr/>
        </p:nvGrpSpPr>
        <p:grpSpPr>
          <a:xfrm>
            <a:off x="12887246" y="2824463"/>
            <a:ext cx="2151995" cy="2118711"/>
            <a:chOff x="0" y="0"/>
            <a:chExt cx="825569" cy="812800"/>
          </a:xfrm>
        </p:grpSpPr>
        <p:sp>
          <p:nvSpPr>
            <p:cNvPr id="19" name="Freeform 19"/>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20" name="Freeform 20"/>
          <p:cNvSpPr/>
          <p:nvPr/>
        </p:nvSpPr>
        <p:spPr>
          <a:xfrm>
            <a:off x="13329244" y="4225627"/>
            <a:ext cx="1250725" cy="1250725"/>
          </a:xfrm>
          <a:custGeom>
            <a:avLst/>
            <a:gdLst/>
            <a:ahLst/>
            <a:cxnLst/>
            <a:rect l="l" t="t" r="r" b="b"/>
            <a:pathLst>
              <a:path w="1250725" h="1250725">
                <a:moveTo>
                  <a:pt x="0" y="0"/>
                </a:moveTo>
                <a:lnTo>
                  <a:pt x="1250725" y="0"/>
                </a:lnTo>
                <a:lnTo>
                  <a:pt x="1250725" y="1250724"/>
                </a:lnTo>
                <a:lnTo>
                  <a:pt x="0" y="1250724"/>
                </a:lnTo>
                <a:lnTo>
                  <a:pt x="0" y="0"/>
                </a:lnTo>
                <a:close/>
              </a:path>
            </a:pathLst>
          </a:custGeom>
          <a:blipFill>
            <a:blip r:embed="rId5"/>
            <a:stretch>
              <a:fillRect/>
            </a:stretch>
          </a:blipFill>
        </p:spPr>
      </p:sp>
      <p:grpSp>
        <p:nvGrpSpPr>
          <p:cNvPr id="21" name="Group 21"/>
          <p:cNvGrpSpPr/>
          <p:nvPr/>
        </p:nvGrpSpPr>
        <p:grpSpPr>
          <a:xfrm>
            <a:off x="2675719" y="2824463"/>
            <a:ext cx="2201171" cy="2651888"/>
            <a:chOff x="0" y="0"/>
            <a:chExt cx="2934895" cy="3535851"/>
          </a:xfrm>
        </p:grpSpPr>
        <p:grpSp>
          <p:nvGrpSpPr>
            <p:cNvPr id="22" name="Group 22"/>
            <p:cNvGrpSpPr/>
            <p:nvPr/>
          </p:nvGrpSpPr>
          <p:grpSpPr>
            <a:xfrm>
              <a:off x="65569" y="0"/>
              <a:ext cx="2869326" cy="2824948"/>
              <a:chOff x="0" y="0"/>
              <a:chExt cx="825569" cy="812800"/>
            </a:xfrm>
          </p:grpSpPr>
          <p:sp>
            <p:nvSpPr>
              <p:cNvPr id="23" name="Freeform 23"/>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24" name="Freeform 24"/>
            <p:cNvSpPr/>
            <p:nvPr/>
          </p:nvSpPr>
          <p:spPr>
            <a:xfrm>
              <a:off x="630613" y="1842502"/>
              <a:ext cx="1719950" cy="1693349"/>
            </a:xfrm>
            <a:custGeom>
              <a:avLst/>
              <a:gdLst/>
              <a:ahLst/>
              <a:cxnLst/>
              <a:rect l="l" t="t" r="r" b="b"/>
              <a:pathLst>
                <a:path w="1719950" h="1693349">
                  <a:moveTo>
                    <a:pt x="0" y="0"/>
                  </a:moveTo>
                  <a:lnTo>
                    <a:pt x="1719950" y="0"/>
                  </a:lnTo>
                  <a:lnTo>
                    <a:pt x="1719950" y="1693349"/>
                  </a:lnTo>
                  <a:lnTo>
                    <a:pt x="0" y="1693349"/>
                  </a:lnTo>
                  <a:lnTo>
                    <a:pt x="0" y="0"/>
                  </a:lnTo>
                  <a:close/>
                </a:path>
              </a:pathLst>
            </a:custGeom>
            <a:blipFill>
              <a:blip r:embed="rId6"/>
              <a:stretch>
                <a:fillRect t="-785" b="-785"/>
              </a:stretch>
            </a:blipFill>
          </p:spPr>
        </p:sp>
        <p:sp>
          <p:nvSpPr>
            <p:cNvPr id="25" name="TextBox 25"/>
            <p:cNvSpPr txBox="1"/>
            <p:nvPr/>
          </p:nvSpPr>
          <p:spPr>
            <a:xfrm>
              <a:off x="0" y="680368"/>
              <a:ext cx="2781853" cy="879908"/>
            </a:xfrm>
            <a:prstGeom prst="rect">
              <a:avLst/>
            </a:prstGeom>
          </p:spPr>
          <p:txBody>
            <a:bodyPr lIns="0" tIns="0" rIns="0" bIns="0" rtlCol="0" anchor="t">
              <a:spAutoFit/>
            </a:bodyPr>
            <a:lstStyle/>
            <a:p>
              <a:pPr algn="ctr">
                <a:lnSpc>
                  <a:spcPts val="2679"/>
                </a:lnSpc>
              </a:pPr>
              <a:r>
                <a:rPr lang="en-US" sz="1913">
                  <a:solidFill>
                    <a:srgbClr val="FFFFFF"/>
                  </a:solidFill>
                  <a:latin typeface="Montserrat Bold"/>
                </a:rPr>
                <a:t>Load</a:t>
              </a:r>
            </a:p>
            <a:p>
              <a:pPr marL="0" lvl="0" indent="0" algn="ctr">
                <a:lnSpc>
                  <a:spcPts val="2679"/>
                </a:lnSpc>
                <a:spcBef>
                  <a:spcPct val="0"/>
                </a:spcBef>
              </a:pPr>
              <a:r>
                <a:rPr lang="en-US" sz="1913">
                  <a:solidFill>
                    <a:srgbClr val="FFFFFF"/>
                  </a:solidFill>
                  <a:latin typeface="Montserrat Bold"/>
                </a:rPr>
                <a:t>Audio files</a:t>
              </a:r>
            </a:p>
          </p:txBody>
        </p:sp>
      </p:grpSp>
      <p:grpSp>
        <p:nvGrpSpPr>
          <p:cNvPr id="26" name="Group 26"/>
          <p:cNvGrpSpPr/>
          <p:nvPr/>
        </p:nvGrpSpPr>
        <p:grpSpPr>
          <a:xfrm>
            <a:off x="4095077" y="6218380"/>
            <a:ext cx="2151995" cy="2118711"/>
            <a:chOff x="0" y="0"/>
            <a:chExt cx="825569" cy="812800"/>
          </a:xfrm>
        </p:grpSpPr>
        <p:sp>
          <p:nvSpPr>
            <p:cNvPr id="27" name="Freeform 27"/>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grpSp>
        <p:nvGrpSpPr>
          <p:cNvPr id="28" name="Group 28"/>
          <p:cNvGrpSpPr/>
          <p:nvPr/>
        </p:nvGrpSpPr>
        <p:grpSpPr>
          <a:xfrm>
            <a:off x="7781483" y="6244981"/>
            <a:ext cx="2151995" cy="2118711"/>
            <a:chOff x="0" y="0"/>
            <a:chExt cx="825569" cy="812800"/>
          </a:xfrm>
        </p:grpSpPr>
        <p:sp>
          <p:nvSpPr>
            <p:cNvPr id="29" name="Freeform 29"/>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grpSp>
        <p:nvGrpSpPr>
          <p:cNvPr id="30" name="Group 30"/>
          <p:cNvGrpSpPr/>
          <p:nvPr/>
        </p:nvGrpSpPr>
        <p:grpSpPr>
          <a:xfrm>
            <a:off x="11528083" y="6306395"/>
            <a:ext cx="2151995" cy="2118711"/>
            <a:chOff x="0" y="0"/>
            <a:chExt cx="825569" cy="812800"/>
          </a:xfrm>
        </p:grpSpPr>
        <p:sp>
          <p:nvSpPr>
            <p:cNvPr id="31" name="Freeform 31"/>
            <p:cNvSpPr/>
            <p:nvPr/>
          </p:nvSpPr>
          <p:spPr>
            <a:xfrm>
              <a:off x="0" y="0"/>
              <a:ext cx="825569" cy="812800"/>
            </a:xfrm>
            <a:custGeom>
              <a:avLst/>
              <a:gdLst/>
              <a:ahLst/>
              <a:cxnLst/>
              <a:rect l="l" t="t" r="r" b="b"/>
              <a:pathLst>
                <a:path w="825569" h="812800">
                  <a:moveTo>
                    <a:pt x="412784" y="0"/>
                  </a:moveTo>
                  <a:cubicBezTo>
                    <a:pt x="184810" y="0"/>
                    <a:pt x="0" y="181951"/>
                    <a:pt x="0" y="406400"/>
                  </a:cubicBezTo>
                  <a:cubicBezTo>
                    <a:pt x="0" y="630849"/>
                    <a:pt x="184810" y="812800"/>
                    <a:pt x="412784" y="812800"/>
                  </a:cubicBezTo>
                  <a:cubicBezTo>
                    <a:pt x="640759" y="812800"/>
                    <a:pt x="825569" y="630849"/>
                    <a:pt x="825569" y="406400"/>
                  </a:cubicBezTo>
                  <a:cubicBezTo>
                    <a:pt x="825569" y="181951"/>
                    <a:pt x="640759" y="0"/>
                    <a:pt x="41278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12700">
              <a:solidFill>
                <a:srgbClr val="000000"/>
              </a:solidFill>
            </a:ln>
          </p:spPr>
        </p:sp>
      </p:grpSp>
      <p:sp>
        <p:nvSpPr>
          <p:cNvPr id="32" name="Freeform 32"/>
          <p:cNvSpPr/>
          <p:nvPr/>
        </p:nvSpPr>
        <p:spPr>
          <a:xfrm>
            <a:off x="4332260" y="7525960"/>
            <a:ext cx="1650903" cy="1260058"/>
          </a:xfrm>
          <a:custGeom>
            <a:avLst/>
            <a:gdLst/>
            <a:ahLst/>
            <a:cxnLst/>
            <a:rect l="l" t="t" r="r" b="b"/>
            <a:pathLst>
              <a:path w="1650903" h="1260058">
                <a:moveTo>
                  <a:pt x="0" y="0"/>
                </a:moveTo>
                <a:lnTo>
                  <a:pt x="1650903" y="0"/>
                </a:lnTo>
                <a:lnTo>
                  <a:pt x="1650903" y="1260057"/>
                </a:lnTo>
                <a:lnTo>
                  <a:pt x="0" y="1260057"/>
                </a:lnTo>
                <a:lnTo>
                  <a:pt x="0" y="0"/>
                </a:lnTo>
                <a:close/>
              </a:path>
            </a:pathLst>
          </a:custGeom>
          <a:blipFill>
            <a:blip r:embed="rId7"/>
            <a:stretch>
              <a:fillRect t="-388" r="-2558" b="-388"/>
            </a:stretch>
          </a:blipFill>
        </p:spPr>
      </p:sp>
      <p:sp>
        <p:nvSpPr>
          <p:cNvPr id="33" name="Freeform 33"/>
          <p:cNvSpPr/>
          <p:nvPr/>
        </p:nvSpPr>
        <p:spPr>
          <a:xfrm>
            <a:off x="8173571" y="7432563"/>
            <a:ext cx="1297104" cy="1275878"/>
          </a:xfrm>
          <a:custGeom>
            <a:avLst/>
            <a:gdLst/>
            <a:ahLst/>
            <a:cxnLst/>
            <a:rect l="l" t="t" r="r" b="b"/>
            <a:pathLst>
              <a:path w="1297104" h="1275878">
                <a:moveTo>
                  <a:pt x="0" y="0"/>
                </a:moveTo>
                <a:lnTo>
                  <a:pt x="1297103" y="0"/>
                </a:lnTo>
                <a:lnTo>
                  <a:pt x="1297103" y="1275879"/>
                </a:lnTo>
                <a:lnTo>
                  <a:pt x="0" y="1275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11947183" y="7641254"/>
            <a:ext cx="1289626" cy="1231118"/>
          </a:xfrm>
          <a:custGeom>
            <a:avLst/>
            <a:gdLst/>
            <a:ahLst/>
            <a:cxnLst/>
            <a:rect l="l" t="t" r="r" b="b"/>
            <a:pathLst>
              <a:path w="1289626" h="1231118">
                <a:moveTo>
                  <a:pt x="0" y="0"/>
                </a:moveTo>
                <a:lnTo>
                  <a:pt x="1289627" y="0"/>
                </a:lnTo>
                <a:lnTo>
                  <a:pt x="1289627" y="1231118"/>
                </a:lnTo>
                <a:lnTo>
                  <a:pt x="0" y="1231118"/>
                </a:lnTo>
                <a:lnTo>
                  <a:pt x="0" y="0"/>
                </a:lnTo>
                <a:close/>
              </a:path>
            </a:pathLst>
          </a:custGeom>
          <a:blipFill>
            <a:blip r:embed="rId10"/>
            <a:stretch>
              <a:fillRect/>
            </a:stretch>
          </a:blipFill>
        </p:spPr>
      </p:sp>
      <p:sp>
        <p:nvSpPr>
          <p:cNvPr id="35" name="TextBox 35"/>
          <p:cNvSpPr txBox="1"/>
          <p:nvPr/>
        </p:nvSpPr>
        <p:spPr>
          <a:xfrm>
            <a:off x="1028700" y="1218918"/>
            <a:ext cx="15657560" cy="685800"/>
          </a:xfrm>
          <a:prstGeom prst="rect">
            <a:avLst/>
          </a:prstGeom>
        </p:spPr>
        <p:txBody>
          <a:bodyPr lIns="0" tIns="0" rIns="0" bIns="0" rtlCol="0" anchor="t">
            <a:spAutoFit/>
          </a:bodyPr>
          <a:lstStyle/>
          <a:p>
            <a:pPr marL="0" lvl="0" indent="0" algn="ctr">
              <a:lnSpc>
                <a:spcPts val="5486"/>
              </a:lnSpc>
              <a:spcBef>
                <a:spcPct val="0"/>
              </a:spcBef>
            </a:pPr>
            <a:r>
              <a:rPr lang="en-US" sz="4572">
                <a:solidFill>
                  <a:srgbClr val="101010"/>
                </a:solidFill>
                <a:latin typeface="Montserrat Bold"/>
              </a:rPr>
              <a:t>Intergration and Development</a:t>
            </a:r>
          </a:p>
        </p:txBody>
      </p:sp>
      <p:sp>
        <p:nvSpPr>
          <p:cNvPr id="36" name="TextBox 36"/>
          <p:cNvSpPr txBox="1"/>
          <p:nvPr/>
        </p:nvSpPr>
        <p:spPr>
          <a:xfrm>
            <a:off x="5327243" y="3325214"/>
            <a:ext cx="1812931"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Noise reduction</a:t>
            </a:r>
          </a:p>
        </p:txBody>
      </p:sp>
      <p:sp>
        <p:nvSpPr>
          <p:cNvPr id="37" name="TextBox 37"/>
          <p:cNvSpPr txBox="1"/>
          <p:nvPr/>
        </p:nvSpPr>
        <p:spPr>
          <a:xfrm>
            <a:off x="7679608" y="3325214"/>
            <a:ext cx="2086390"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Feature Extraction</a:t>
            </a:r>
          </a:p>
        </p:txBody>
      </p:sp>
      <p:sp>
        <p:nvSpPr>
          <p:cNvPr id="38" name="TextBox 38"/>
          <p:cNvSpPr txBox="1"/>
          <p:nvPr/>
        </p:nvSpPr>
        <p:spPr>
          <a:xfrm>
            <a:off x="10307742" y="3362333"/>
            <a:ext cx="2086390"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Separate dataset</a:t>
            </a:r>
          </a:p>
        </p:txBody>
      </p:sp>
      <p:sp>
        <p:nvSpPr>
          <p:cNvPr id="39" name="TextBox 39"/>
          <p:cNvSpPr txBox="1"/>
          <p:nvPr/>
        </p:nvSpPr>
        <p:spPr>
          <a:xfrm>
            <a:off x="12911412" y="3362333"/>
            <a:ext cx="2086390"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Classify the emotions</a:t>
            </a:r>
          </a:p>
        </p:txBody>
      </p:sp>
      <p:sp>
        <p:nvSpPr>
          <p:cNvPr id="40" name="TextBox 40"/>
          <p:cNvSpPr txBox="1"/>
          <p:nvPr/>
        </p:nvSpPr>
        <p:spPr>
          <a:xfrm>
            <a:off x="4114516" y="6423123"/>
            <a:ext cx="2086390" cy="1009441"/>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Confusion matrix generation</a:t>
            </a:r>
          </a:p>
        </p:txBody>
      </p:sp>
      <p:sp>
        <p:nvSpPr>
          <p:cNvPr id="41" name="TextBox 41"/>
          <p:cNvSpPr txBox="1"/>
          <p:nvPr/>
        </p:nvSpPr>
        <p:spPr>
          <a:xfrm>
            <a:off x="7791432" y="6657369"/>
            <a:ext cx="2086390"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Train the models</a:t>
            </a:r>
          </a:p>
        </p:txBody>
      </p:sp>
      <p:sp>
        <p:nvSpPr>
          <p:cNvPr id="42" name="TextBox 42"/>
          <p:cNvSpPr txBox="1"/>
          <p:nvPr/>
        </p:nvSpPr>
        <p:spPr>
          <a:xfrm>
            <a:off x="11548802" y="6763107"/>
            <a:ext cx="2086390" cy="669456"/>
          </a:xfrm>
          <a:prstGeom prst="rect">
            <a:avLst/>
          </a:prstGeom>
        </p:spPr>
        <p:txBody>
          <a:bodyPr lIns="0" tIns="0" rIns="0" bIns="0" rtlCol="0" anchor="t">
            <a:spAutoFit/>
          </a:bodyPr>
          <a:lstStyle/>
          <a:p>
            <a:pPr marL="0" lvl="0" indent="0" algn="ctr">
              <a:lnSpc>
                <a:spcPts val="2679"/>
              </a:lnSpc>
              <a:spcBef>
                <a:spcPct val="0"/>
              </a:spcBef>
            </a:pPr>
            <a:r>
              <a:rPr lang="en-US" sz="1913">
                <a:solidFill>
                  <a:srgbClr val="FFFFFF"/>
                </a:solidFill>
                <a:latin typeface="Montserrat Bold"/>
              </a:rPr>
              <a:t>Predict the emotions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785919" y="4784919"/>
            <a:ext cx="10287000" cy="717162"/>
            <a:chOff x="0" y="0"/>
            <a:chExt cx="2606351" cy="181703"/>
          </a:xfrm>
        </p:grpSpPr>
        <p:sp>
          <p:nvSpPr>
            <p:cNvPr id="6" name="Freeform 6"/>
            <p:cNvSpPr/>
            <p:nvPr/>
          </p:nvSpPr>
          <p:spPr>
            <a:xfrm>
              <a:off x="0" y="0"/>
              <a:ext cx="2606351" cy="181703"/>
            </a:xfrm>
            <a:custGeom>
              <a:avLst/>
              <a:gdLst/>
              <a:ahLst/>
              <a:cxnLst/>
              <a:rect l="l" t="t" r="r" b="b"/>
              <a:pathLst>
                <a:path w="2606351" h="181703">
                  <a:moveTo>
                    <a:pt x="0" y="0"/>
                  </a:moveTo>
                  <a:lnTo>
                    <a:pt x="2606351" y="0"/>
                  </a:lnTo>
                  <a:lnTo>
                    <a:pt x="2606351" y="181703"/>
                  </a:lnTo>
                  <a:lnTo>
                    <a:pt x="0" y="18170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198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877093" y="2425546"/>
            <a:ext cx="7156880" cy="6588540"/>
          </a:xfrm>
          <a:custGeom>
            <a:avLst/>
            <a:gdLst/>
            <a:ahLst/>
            <a:cxnLst/>
            <a:rect l="l" t="t" r="r" b="b"/>
            <a:pathLst>
              <a:path w="7156880" h="6588540">
                <a:moveTo>
                  <a:pt x="0" y="0"/>
                </a:moveTo>
                <a:lnTo>
                  <a:pt x="7156880" y="0"/>
                </a:lnTo>
                <a:lnTo>
                  <a:pt x="7156880" y="6588540"/>
                </a:lnTo>
                <a:lnTo>
                  <a:pt x="0" y="6588540"/>
                </a:lnTo>
                <a:lnTo>
                  <a:pt x="0" y="0"/>
                </a:lnTo>
                <a:close/>
              </a:path>
            </a:pathLst>
          </a:custGeom>
          <a:blipFill>
            <a:blip r:embed="rId2"/>
            <a:stretch>
              <a:fillRect/>
            </a:stretch>
          </a:blipFill>
        </p:spPr>
      </p:sp>
      <p:sp>
        <p:nvSpPr>
          <p:cNvPr id="9" name="TextBox 9"/>
          <p:cNvSpPr txBox="1"/>
          <p:nvPr/>
        </p:nvSpPr>
        <p:spPr>
          <a:xfrm>
            <a:off x="3695341" y="490538"/>
            <a:ext cx="10850453" cy="1076325"/>
          </a:xfrm>
          <a:prstGeom prst="rect">
            <a:avLst/>
          </a:prstGeom>
        </p:spPr>
        <p:txBody>
          <a:bodyPr lIns="0" tIns="0" rIns="0" bIns="0" rtlCol="0" anchor="t">
            <a:spAutoFit/>
          </a:bodyPr>
          <a:lstStyle/>
          <a:p>
            <a:pPr algn="ctr">
              <a:lnSpc>
                <a:spcPts val="8481"/>
              </a:lnSpc>
            </a:pPr>
            <a:r>
              <a:rPr lang="en-US" sz="7068">
                <a:solidFill>
                  <a:srgbClr val="101010"/>
                </a:solidFill>
                <a:latin typeface="Montserrat Bold"/>
              </a:rPr>
              <a:t>Noise Reduction</a:t>
            </a:r>
          </a:p>
        </p:txBody>
      </p:sp>
      <p:grpSp>
        <p:nvGrpSpPr>
          <p:cNvPr id="10" name="Group 10"/>
          <p:cNvGrpSpPr/>
          <p:nvPr/>
        </p:nvGrpSpPr>
        <p:grpSpPr>
          <a:xfrm>
            <a:off x="1452308" y="2425546"/>
            <a:ext cx="4505115" cy="810894"/>
            <a:chOff x="0" y="0"/>
            <a:chExt cx="1141432" cy="205451"/>
          </a:xfrm>
        </p:grpSpPr>
        <p:sp>
          <p:nvSpPr>
            <p:cNvPr id="11" name="Freeform 11"/>
            <p:cNvSpPr/>
            <p:nvPr/>
          </p:nvSpPr>
          <p:spPr>
            <a:xfrm>
              <a:off x="0" y="0"/>
              <a:ext cx="1141432" cy="205451"/>
            </a:xfrm>
            <a:custGeom>
              <a:avLst/>
              <a:gdLst/>
              <a:ahLst/>
              <a:cxnLst/>
              <a:rect l="l" t="t" r="r" b="b"/>
              <a:pathLst>
                <a:path w="1141432" h="205451">
                  <a:moveTo>
                    <a:pt x="0" y="0"/>
                  </a:moveTo>
                  <a:lnTo>
                    <a:pt x="1141432" y="0"/>
                  </a:lnTo>
                  <a:lnTo>
                    <a:pt x="1141432"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47625"/>
              <a:ext cx="1141432" cy="253076"/>
            </a:xfrm>
            <a:prstGeom prst="rect">
              <a:avLst/>
            </a:prstGeom>
          </p:spPr>
          <p:txBody>
            <a:bodyPr lIns="50800" tIns="50800" rIns="50800" bIns="50800" rtlCol="0" anchor="ctr"/>
            <a:lstStyle/>
            <a:p>
              <a:pPr algn="ctr">
                <a:lnSpc>
                  <a:spcPts val="3499"/>
                </a:lnSpc>
              </a:pPr>
              <a:r>
                <a:rPr lang="en-US" sz="2499">
                  <a:solidFill>
                    <a:srgbClr val="FFFFFF"/>
                  </a:solidFill>
                  <a:latin typeface="Canva Sans"/>
                </a:rPr>
                <a:t>butter_lowpass_filter</a:t>
              </a:r>
            </a:p>
          </p:txBody>
        </p:sp>
      </p:grpSp>
      <p:sp>
        <p:nvSpPr>
          <p:cNvPr id="13" name="TextBox 13"/>
          <p:cNvSpPr txBox="1"/>
          <p:nvPr/>
        </p:nvSpPr>
        <p:spPr>
          <a:xfrm>
            <a:off x="1626051" y="3501010"/>
            <a:ext cx="4157630" cy="2029735"/>
          </a:xfrm>
          <a:prstGeom prst="rect">
            <a:avLst/>
          </a:prstGeom>
        </p:spPr>
        <p:txBody>
          <a:bodyPr lIns="0" tIns="0" rIns="0" bIns="0" rtlCol="0" anchor="t">
            <a:spAutoFit/>
          </a:bodyPr>
          <a:lstStyle/>
          <a:p>
            <a:pPr algn="ctr">
              <a:lnSpc>
                <a:spcPts val="3257"/>
              </a:lnSpc>
              <a:spcBef>
                <a:spcPct val="0"/>
              </a:spcBef>
            </a:pPr>
            <a:r>
              <a:rPr lang="en-US" sz="2326">
                <a:solidFill>
                  <a:srgbClr val="101010"/>
                </a:solidFill>
                <a:latin typeface="Open Sans Extra Bold"/>
              </a:rPr>
              <a:t>Creates Butterworth low-pass filter coefficients based on the cutoff frequency and the sampling rate.</a:t>
            </a:r>
          </a:p>
        </p:txBody>
      </p:sp>
      <p:grpSp>
        <p:nvGrpSpPr>
          <p:cNvPr id="14" name="Group 14"/>
          <p:cNvGrpSpPr/>
          <p:nvPr/>
        </p:nvGrpSpPr>
        <p:grpSpPr>
          <a:xfrm>
            <a:off x="3490924" y="6138979"/>
            <a:ext cx="4505115" cy="810894"/>
            <a:chOff x="0" y="0"/>
            <a:chExt cx="1141432" cy="205451"/>
          </a:xfrm>
        </p:grpSpPr>
        <p:sp>
          <p:nvSpPr>
            <p:cNvPr id="15" name="Freeform 15"/>
            <p:cNvSpPr/>
            <p:nvPr/>
          </p:nvSpPr>
          <p:spPr>
            <a:xfrm>
              <a:off x="0" y="0"/>
              <a:ext cx="1141432" cy="205451"/>
            </a:xfrm>
            <a:custGeom>
              <a:avLst/>
              <a:gdLst/>
              <a:ahLst/>
              <a:cxnLst/>
              <a:rect l="l" t="t" r="r" b="b"/>
              <a:pathLst>
                <a:path w="1141432" h="205451">
                  <a:moveTo>
                    <a:pt x="0" y="0"/>
                  </a:moveTo>
                  <a:lnTo>
                    <a:pt x="1141432" y="0"/>
                  </a:lnTo>
                  <a:lnTo>
                    <a:pt x="1141432"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0" y="-47625"/>
              <a:ext cx="1141432" cy="253076"/>
            </a:xfrm>
            <a:prstGeom prst="rect">
              <a:avLst/>
            </a:prstGeom>
          </p:spPr>
          <p:txBody>
            <a:bodyPr lIns="50800" tIns="50800" rIns="50800" bIns="50800" rtlCol="0" anchor="ctr"/>
            <a:lstStyle/>
            <a:p>
              <a:pPr algn="ctr">
                <a:lnSpc>
                  <a:spcPts val="3499"/>
                </a:lnSpc>
              </a:pPr>
              <a:r>
                <a:rPr lang="en-US" sz="2499">
                  <a:solidFill>
                    <a:srgbClr val="FFFFFF"/>
                  </a:solidFill>
                  <a:latin typeface="Canva Sans"/>
                </a:rPr>
                <a:t>apply_lowpass_filter</a:t>
              </a:r>
            </a:p>
          </p:txBody>
        </p:sp>
      </p:grpSp>
      <p:sp>
        <p:nvSpPr>
          <p:cNvPr id="17" name="TextBox 17"/>
          <p:cNvSpPr txBox="1"/>
          <p:nvPr/>
        </p:nvSpPr>
        <p:spPr>
          <a:xfrm>
            <a:off x="3847934" y="7216572"/>
            <a:ext cx="4157630" cy="1621493"/>
          </a:xfrm>
          <a:prstGeom prst="rect">
            <a:avLst/>
          </a:prstGeom>
        </p:spPr>
        <p:txBody>
          <a:bodyPr lIns="0" tIns="0" rIns="0" bIns="0" rtlCol="0" anchor="t">
            <a:spAutoFit/>
          </a:bodyPr>
          <a:lstStyle/>
          <a:p>
            <a:pPr algn="ctr">
              <a:lnSpc>
                <a:spcPts val="3257"/>
              </a:lnSpc>
              <a:spcBef>
                <a:spcPct val="0"/>
              </a:spcBef>
            </a:pPr>
            <a:r>
              <a:rPr lang="en-US" sz="2326">
                <a:solidFill>
                  <a:srgbClr val="101010"/>
                </a:solidFill>
                <a:latin typeface="Open Sans Extra Bold"/>
              </a:rPr>
              <a:t>Applies the Butterworth low-pass filter to the audio data, reducing high-frequency noise.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785919" y="4784919"/>
            <a:ext cx="10287000" cy="717162"/>
            <a:chOff x="0" y="0"/>
            <a:chExt cx="2606351" cy="181703"/>
          </a:xfrm>
        </p:grpSpPr>
        <p:sp>
          <p:nvSpPr>
            <p:cNvPr id="6" name="Freeform 6"/>
            <p:cNvSpPr/>
            <p:nvPr/>
          </p:nvSpPr>
          <p:spPr>
            <a:xfrm>
              <a:off x="0" y="0"/>
              <a:ext cx="2606351" cy="181703"/>
            </a:xfrm>
            <a:custGeom>
              <a:avLst/>
              <a:gdLst/>
              <a:ahLst/>
              <a:cxnLst/>
              <a:rect l="l" t="t" r="r" b="b"/>
              <a:pathLst>
                <a:path w="2606351" h="181703">
                  <a:moveTo>
                    <a:pt x="0" y="0"/>
                  </a:moveTo>
                  <a:lnTo>
                    <a:pt x="2606351" y="0"/>
                  </a:lnTo>
                  <a:lnTo>
                    <a:pt x="2606351" y="181703"/>
                  </a:lnTo>
                  <a:lnTo>
                    <a:pt x="0" y="18170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198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266371" y="2425546"/>
            <a:ext cx="10354738" cy="5824540"/>
          </a:xfrm>
          <a:custGeom>
            <a:avLst/>
            <a:gdLst/>
            <a:ahLst/>
            <a:cxnLst/>
            <a:rect l="l" t="t" r="r" b="b"/>
            <a:pathLst>
              <a:path w="10354738" h="5824540">
                <a:moveTo>
                  <a:pt x="0" y="0"/>
                </a:moveTo>
                <a:lnTo>
                  <a:pt x="10354737" y="0"/>
                </a:lnTo>
                <a:lnTo>
                  <a:pt x="10354737" y="5824540"/>
                </a:lnTo>
                <a:lnTo>
                  <a:pt x="0" y="5824540"/>
                </a:lnTo>
                <a:lnTo>
                  <a:pt x="0" y="0"/>
                </a:lnTo>
                <a:close/>
              </a:path>
            </a:pathLst>
          </a:custGeom>
          <a:blipFill>
            <a:blip r:embed="rId2"/>
            <a:stretch>
              <a:fillRect/>
            </a:stretch>
          </a:blipFill>
        </p:spPr>
      </p:sp>
      <p:sp>
        <p:nvSpPr>
          <p:cNvPr id="9" name="TextBox 9"/>
          <p:cNvSpPr txBox="1"/>
          <p:nvPr/>
        </p:nvSpPr>
        <p:spPr>
          <a:xfrm>
            <a:off x="3718774" y="490538"/>
            <a:ext cx="10850453" cy="1076325"/>
          </a:xfrm>
          <a:prstGeom prst="rect">
            <a:avLst/>
          </a:prstGeom>
        </p:spPr>
        <p:txBody>
          <a:bodyPr lIns="0" tIns="0" rIns="0" bIns="0" rtlCol="0" anchor="t">
            <a:spAutoFit/>
          </a:bodyPr>
          <a:lstStyle/>
          <a:p>
            <a:pPr algn="ctr">
              <a:lnSpc>
                <a:spcPts val="8481"/>
              </a:lnSpc>
            </a:pPr>
            <a:r>
              <a:rPr lang="en-US" sz="7068">
                <a:solidFill>
                  <a:srgbClr val="101010"/>
                </a:solidFill>
                <a:latin typeface="Montserrat Bold"/>
              </a:rPr>
              <a:t>Feature Extraction</a:t>
            </a:r>
          </a:p>
        </p:txBody>
      </p:sp>
      <p:grpSp>
        <p:nvGrpSpPr>
          <p:cNvPr id="10" name="Group 10"/>
          <p:cNvGrpSpPr/>
          <p:nvPr/>
        </p:nvGrpSpPr>
        <p:grpSpPr>
          <a:xfrm>
            <a:off x="1611080" y="2726771"/>
            <a:ext cx="3008121" cy="2062620"/>
            <a:chOff x="0" y="0"/>
            <a:chExt cx="4010828" cy="2750161"/>
          </a:xfrm>
        </p:grpSpPr>
        <p:grpSp>
          <p:nvGrpSpPr>
            <p:cNvPr id="11" name="Group 11"/>
            <p:cNvGrpSpPr/>
            <p:nvPr/>
          </p:nvGrpSpPr>
          <p:grpSpPr>
            <a:xfrm>
              <a:off x="0" y="0"/>
              <a:ext cx="4010828" cy="1081191"/>
              <a:chOff x="0" y="0"/>
              <a:chExt cx="762148" cy="205451"/>
            </a:xfrm>
          </p:grpSpPr>
          <p:sp>
            <p:nvSpPr>
              <p:cNvPr id="12" name="Freeform 12"/>
              <p:cNvSpPr/>
              <p:nvPr/>
            </p:nvSpPr>
            <p:spPr>
              <a:xfrm>
                <a:off x="0" y="0"/>
                <a:ext cx="762148" cy="205451"/>
              </a:xfrm>
              <a:custGeom>
                <a:avLst/>
                <a:gdLst/>
                <a:ahLst/>
                <a:cxnLst/>
                <a:rect l="l" t="t" r="r" b="b"/>
                <a:pathLst>
                  <a:path w="762148" h="205451">
                    <a:moveTo>
                      <a:pt x="0" y="0"/>
                    </a:moveTo>
                    <a:lnTo>
                      <a:pt x="762148" y="0"/>
                    </a:lnTo>
                    <a:lnTo>
                      <a:pt x="762148"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0" y="-47625"/>
                <a:ext cx="762148" cy="253076"/>
              </a:xfrm>
              <a:prstGeom prst="rect">
                <a:avLst/>
              </a:prstGeom>
            </p:spPr>
            <p:txBody>
              <a:bodyPr lIns="50800" tIns="50800" rIns="50800" bIns="50800" rtlCol="0" anchor="ctr"/>
              <a:lstStyle/>
              <a:p>
                <a:pPr algn="ctr">
                  <a:lnSpc>
                    <a:spcPts val="3499"/>
                  </a:lnSpc>
                </a:pPr>
                <a:r>
                  <a:rPr lang="en-US" sz="2499">
                    <a:solidFill>
                      <a:srgbClr val="FFFFFF"/>
                    </a:solidFill>
                    <a:latin typeface="Canva Sans"/>
                  </a:rPr>
                  <a:t>mfcc</a:t>
                </a:r>
              </a:p>
            </p:txBody>
          </p:sp>
        </p:grpSp>
        <p:sp>
          <p:nvSpPr>
            <p:cNvPr id="14" name="TextBox 14"/>
            <p:cNvSpPr txBox="1"/>
            <p:nvPr/>
          </p:nvSpPr>
          <p:spPr>
            <a:xfrm>
              <a:off x="0" y="1640519"/>
              <a:ext cx="4010828" cy="1109642"/>
            </a:xfrm>
            <a:prstGeom prst="rect">
              <a:avLst/>
            </a:prstGeom>
          </p:spPr>
          <p:txBody>
            <a:bodyPr lIns="0" tIns="0" rIns="0" bIns="0" rtlCol="0" anchor="t">
              <a:spAutoFit/>
            </a:bodyPr>
            <a:lstStyle/>
            <a:p>
              <a:pPr algn="ctr">
                <a:lnSpc>
                  <a:spcPts val="3434"/>
                </a:lnSpc>
              </a:pPr>
              <a:r>
                <a:rPr lang="en-US" sz="2453">
                  <a:solidFill>
                    <a:srgbClr val="101010"/>
                  </a:solidFill>
                  <a:latin typeface="Canva Sans"/>
                </a:rPr>
                <a:t>Mel frequency cepstral coefficient</a:t>
              </a:r>
            </a:p>
          </p:txBody>
        </p:sp>
      </p:grpSp>
      <p:sp>
        <p:nvSpPr>
          <p:cNvPr id="15" name="TextBox 15"/>
          <p:cNvSpPr txBox="1"/>
          <p:nvPr/>
        </p:nvSpPr>
        <p:spPr>
          <a:xfrm>
            <a:off x="1611080" y="5105400"/>
            <a:ext cx="3143239" cy="1656715"/>
          </a:xfrm>
          <a:prstGeom prst="rect">
            <a:avLst/>
          </a:prstGeom>
        </p:spPr>
        <p:txBody>
          <a:bodyPr lIns="0" tIns="0" rIns="0" bIns="0" rtlCol="0" anchor="t">
            <a:spAutoFit/>
          </a:bodyPr>
          <a:lstStyle/>
          <a:p>
            <a:pPr algn="ctr">
              <a:lnSpc>
                <a:spcPts val="2659"/>
              </a:lnSpc>
              <a:spcBef>
                <a:spcPct val="0"/>
              </a:spcBef>
            </a:pPr>
            <a:r>
              <a:rPr lang="en-US" sz="1899">
                <a:solidFill>
                  <a:srgbClr val="101010"/>
                </a:solidFill>
                <a:latin typeface="Canva Sans"/>
              </a:rPr>
              <a:t>They are commonly used in speech and audio processing tasks such as speech recognition and speaker identification.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69394" y="2256942"/>
            <a:ext cx="10303591" cy="6272113"/>
          </a:xfrm>
          <a:custGeom>
            <a:avLst/>
            <a:gdLst/>
            <a:ahLst/>
            <a:cxnLst/>
            <a:rect l="l" t="t" r="r" b="b"/>
            <a:pathLst>
              <a:path w="10303591" h="6272113">
                <a:moveTo>
                  <a:pt x="0" y="0"/>
                </a:moveTo>
                <a:lnTo>
                  <a:pt x="10303592" y="0"/>
                </a:lnTo>
                <a:lnTo>
                  <a:pt x="10303592" y="6272114"/>
                </a:lnTo>
                <a:lnTo>
                  <a:pt x="0" y="6272114"/>
                </a:lnTo>
                <a:lnTo>
                  <a:pt x="0" y="0"/>
                </a:lnTo>
                <a:close/>
              </a:path>
            </a:pathLst>
          </a:custGeom>
          <a:blipFill>
            <a:blip r:embed="rId2"/>
            <a:stretch>
              <a:fillRect/>
            </a:stretch>
          </a:blipFill>
        </p:spPr>
      </p:sp>
      <p:grpSp>
        <p:nvGrpSpPr>
          <p:cNvPr id="9" name="Group 9"/>
          <p:cNvGrpSpPr/>
          <p:nvPr/>
        </p:nvGrpSpPr>
        <p:grpSpPr>
          <a:xfrm>
            <a:off x="12893439" y="2921432"/>
            <a:ext cx="3937164" cy="1113790"/>
            <a:chOff x="0" y="0"/>
            <a:chExt cx="5249552" cy="1485053"/>
          </a:xfrm>
        </p:grpSpPr>
        <p:grpSp>
          <p:nvGrpSpPr>
            <p:cNvPr id="10" name="Group 10"/>
            <p:cNvGrpSpPr/>
            <p:nvPr/>
          </p:nvGrpSpPr>
          <p:grpSpPr>
            <a:xfrm>
              <a:off x="0" y="0"/>
              <a:ext cx="5249552" cy="1485053"/>
              <a:chOff x="0" y="0"/>
              <a:chExt cx="997534" cy="282194"/>
            </a:xfrm>
          </p:grpSpPr>
          <p:sp>
            <p:nvSpPr>
              <p:cNvPr id="11" name="Freeform 11"/>
              <p:cNvSpPr/>
              <p:nvPr/>
            </p:nvSpPr>
            <p:spPr>
              <a:xfrm>
                <a:off x="0" y="0"/>
                <a:ext cx="997534" cy="282194"/>
              </a:xfrm>
              <a:custGeom>
                <a:avLst/>
                <a:gdLst/>
                <a:ahLst/>
                <a:cxnLst/>
                <a:rect l="l" t="t" r="r" b="b"/>
                <a:pathLst>
                  <a:path w="997534" h="282194">
                    <a:moveTo>
                      <a:pt x="0" y="0"/>
                    </a:moveTo>
                    <a:lnTo>
                      <a:pt x="997534" y="0"/>
                    </a:lnTo>
                    <a:lnTo>
                      <a:pt x="997534" y="282194"/>
                    </a:lnTo>
                    <a:lnTo>
                      <a:pt x="0" y="282194"/>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38100"/>
                <a:ext cx="997534" cy="32029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53791" y="192917"/>
              <a:ext cx="4341971"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Feature Scaling</a:t>
              </a:r>
            </a:p>
          </p:txBody>
        </p:sp>
      </p:grpSp>
      <p:sp>
        <p:nvSpPr>
          <p:cNvPr id="14" name="TextBox 14"/>
          <p:cNvSpPr txBox="1"/>
          <p:nvPr/>
        </p:nvSpPr>
        <p:spPr>
          <a:xfrm>
            <a:off x="12991118" y="4320969"/>
            <a:ext cx="3741805"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Here the values are scaled in a uniform way for further classification</a:t>
            </a:r>
          </a:p>
        </p:txBody>
      </p:sp>
      <p:sp>
        <p:nvSpPr>
          <p:cNvPr id="15" name="TextBox 15"/>
          <p:cNvSpPr txBox="1"/>
          <p:nvPr/>
        </p:nvSpPr>
        <p:spPr>
          <a:xfrm>
            <a:off x="3718774" y="490538"/>
            <a:ext cx="10850453" cy="1076325"/>
          </a:xfrm>
          <a:prstGeom prst="rect">
            <a:avLst/>
          </a:prstGeom>
        </p:spPr>
        <p:txBody>
          <a:bodyPr lIns="0" tIns="0" rIns="0" bIns="0" rtlCol="0" anchor="t">
            <a:spAutoFit/>
          </a:bodyPr>
          <a:lstStyle/>
          <a:p>
            <a:pPr algn="ctr">
              <a:lnSpc>
                <a:spcPts val="8481"/>
              </a:lnSpc>
            </a:pPr>
            <a:r>
              <a:rPr lang="en-US" sz="7068">
                <a:solidFill>
                  <a:srgbClr val="101010"/>
                </a:solidFill>
                <a:latin typeface="Montserrat Bold"/>
              </a:rPr>
              <a:t>Feature Scaling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3751" y="1566862"/>
            <a:ext cx="7095072" cy="4745331"/>
          </a:xfrm>
          <a:custGeom>
            <a:avLst/>
            <a:gdLst/>
            <a:ahLst/>
            <a:cxnLst/>
            <a:rect l="l" t="t" r="r" b="b"/>
            <a:pathLst>
              <a:path w="7095072" h="4745331">
                <a:moveTo>
                  <a:pt x="0" y="0"/>
                </a:moveTo>
                <a:lnTo>
                  <a:pt x="7095072" y="0"/>
                </a:lnTo>
                <a:lnTo>
                  <a:pt x="7095072" y="4745331"/>
                </a:lnTo>
                <a:lnTo>
                  <a:pt x="0" y="4745331"/>
                </a:lnTo>
                <a:lnTo>
                  <a:pt x="0" y="0"/>
                </a:lnTo>
                <a:close/>
              </a:path>
            </a:pathLst>
          </a:custGeom>
          <a:blipFill>
            <a:blip r:embed="rId2"/>
            <a:stretch>
              <a:fillRect/>
            </a:stretch>
          </a:blipFill>
        </p:spPr>
      </p:sp>
      <p:sp>
        <p:nvSpPr>
          <p:cNvPr id="9" name="Freeform 9"/>
          <p:cNvSpPr/>
          <p:nvPr/>
        </p:nvSpPr>
        <p:spPr>
          <a:xfrm>
            <a:off x="9310123" y="4293659"/>
            <a:ext cx="7161389" cy="4797491"/>
          </a:xfrm>
          <a:custGeom>
            <a:avLst/>
            <a:gdLst/>
            <a:ahLst/>
            <a:cxnLst/>
            <a:rect l="l" t="t" r="r" b="b"/>
            <a:pathLst>
              <a:path w="7161389" h="4797491">
                <a:moveTo>
                  <a:pt x="0" y="0"/>
                </a:moveTo>
                <a:lnTo>
                  <a:pt x="7161389" y="0"/>
                </a:lnTo>
                <a:lnTo>
                  <a:pt x="7161389" y="4797492"/>
                </a:lnTo>
                <a:lnTo>
                  <a:pt x="0" y="4797492"/>
                </a:lnTo>
                <a:lnTo>
                  <a:pt x="0" y="0"/>
                </a:lnTo>
                <a:close/>
              </a:path>
            </a:pathLst>
          </a:custGeom>
          <a:blipFill>
            <a:blip r:embed="rId3"/>
            <a:stretch>
              <a:fillRect/>
            </a:stretch>
          </a:blipFill>
        </p:spPr>
      </p:sp>
      <p:sp>
        <p:nvSpPr>
          <p:cNvPr id="10" name="TextBox 10"/>
          <p:cNvSpPr txBox="1"/>
          <p:nvPr/>
        </p:nvSpPr>
        <p:spPr>
          <a:xfrm>
            <a:off x="4217772" y="263720"/>
            <a:ext cx="10850453" cy="1076325"/>
          </a:xfrm>
          <a:prstGeom prst="rect">
            <a:avLst/>
          </a:prstGeom>
        </p:spPr>
        <p:txBody>
          <a:bodyPr lIns="0" tIns="0" rIns="0" bIns="0" rtlCol="0" anchor="t">
            <a:spAutoFit/>
          </a:bodyPr>
          <a:lstStyle/>
          <a:p>
            <a:pPr algn="ctr">
              <a:lnSpc>
                <a:spcPts val="8481"/>
              </a:lnSpc>
            </a:pPr>
            <a:r>
              <a:rPr lang="en-US" sz="7068">
                <a:solidFill>
                  <a:srgbClr val="101010"/>
                </a:solidFill>
                <a:latin typeface="Montserrat Bold"/>
              </a:rPr>
              <a:t>Split dataset</a:t>
            </a:r>
          </a:p>
        </p:txBody>
      </p:sp>
      <p:sp>
        <p:nvSpPr>
          <p:cNvPr id="11" name="TextBox 11"/>
          <p:cNvSpPr txBox="1"/>
          <p:nvPr/>
        </p:nvSpPr>
        <p:spPr>
          <a:xfrm>
            <a:off x="2420261" y="6764304"/>
            <a:ext cx="4718566" cy="887095"/>
          </a:xfrm>
          <a:prstGeom prst="rect">
            <a:avLst/>
          </a:prstGeom>
        </p:spPr>
        <p:txBody>
          <a:bodyPr lIns="0" tIns="0" rIns="0" bIns="0" rtlCol="0" anchor="t">
            <a:spAutoFit/>
          </a:bodyPr>
          <a:lstStyle/>
          <a:p>
            <a:pPr algn="ctr">
              <a:lnSpc>
                <a:spcPts val="7279"/>
              </a:lnSpc>
            </a:pPr>
            <a:r>
              <a:rPr lang="en-US" sz="5199">
                <a:solidFill>
                  <a:srgbClr val="101010"/>
                </a:solidFill>
                <a:latin typeface="Canva Sans Bold"/>
              </a:rPr>
              <a:t>Training phase</a:t>
            </a:r>
          </a:p>
        </p:txBody>
      </p:sp>
      <p:sp>
        <p:nvSpPr>
          <p:cNvPr id="12" name="TextBox 12"/>
          <p:cNvSpPr txBox="1"/>
          <p:nvPr/>
        </p:nvSpPr>
        <p:spPr>
          <a:xfrm>
            <a:off x="10620764" y="2186293"/>
            <a:ext cx="4847836" cy="874214"/>
          </a:xfrm>
          <a:prstGeom prst="rect">
            <a:avLst/>
          </a:prstGeom>
        </p:spPr>
        <p:txBody>
          <a:bodyPr wrap="square" lIns="0" tIns="0" rIns="0" bIns="0" rtlCol="0" anchor="t">
            <a:spAutoFit/>
          </a:bodyPr>
          <a:lstStyle/>
          <a:p>
            <a:pPr algn="ctr">
              <a:lnSpc>
                <a:spcPts val="7279"/>
              </a:lnSpc>
            </a:pPr>
            <a:r>
              <a:rPr lang="en-US" sz="5199" dirty="0">
                <a:solidFill>
                  <a:srgbClr val="101010"/>
                </a:solidFill>
                <a:latin typeface="Canva Sans Bold"/>
              </a:rPr>
              <a:t>Testing phase</a:t>
            </a:r>
          </a:p>
        </p:txBody>
      </p:sp>
      <p:sp>
        <p:nvSpPr>
          <p:cNvPr id="13" name="TextBox 13"/>
          <p:cNvSpPr txBox="1"/>
          <p:nvPr/>
        </p:nvSpPr>
        <p:spPr>
          <a:xfrm>
            <a:off x="4175004" y="7813324"/>
            <a:ext cx="1209080" cy="580390"/>
          </a:xfrm>
          <a:prstGeom prst="rect">
            <a:avLst/>
          </a:prstGeom>
        </p:spPr>
        <p:txBody>
          <a:bodyPr lIns="0" tIns="0" rIns="0" bIns="0" rtlCol="0" anchor="t">
            <a:spAutoFit/>
          </a:bodyPr>
          <a:lstStyle/>
          <a:p>
            <a:pPr algn="ctr">
              <a:lnSpc>
                <a:spcPts val="4759"/>
              </a:lnSpc>
            </a:pPr>
            <a:r>
              <a:rPr lang="en-US" sz="3399">
                <a:solidFill>
                  <a:srgbClr val="101010"/>
                </a:solidFill>
                <a:latin typeface="Canva Sans"/>
              </a:rPr>
              <a:t>(80%)</a:t>
            </a:r>
          </a:p>
        </p:txBody>
      </p:sp>
      <p:sp>
        <p:nvSpPr>
          <p:cNvPr id="14" name="TextBox 14"/>
          <p:cNvSpPr txBox="1"/>
          <p:nvPr/>
        </p:nvSpPr>
        <p:spPr>
          <a:xfrm>
            <a:off x="12298184" y="3199192"/>
            <a:ext cx="1185267" cy="580390"/>
          </a:xfrm>
          <a:prstGeom prst="rect">
            <a:avLst/>
          </a:prstGeom>
        </p:spPr>
        <p:txBody>
          <a:bodyPr lIns="0" tIns="0" rIns="0" bIns="0" rtlCol="0" anchor="t">
            <a:spAutoFit/>
          </a:bodyPr>
          <a:lstStyle/>
          <a:p>
            <a:pPr algn="ctr">
              <a:lnSpc>
                <a:spcPts val="4759"/>
              </a:lnSpc>
            </a:pPr>
            <a:r>
              <a:rPr lang="en-US" sz="3399">
                <a:solidFill>
                  <a:srgbClr val="101010"/>
                </a:solidFill>
                <a:latin typeface="Canva Sans"/>
              </a:rPr>
              <a:t>(20%)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91368" y="3425506"/>
            <a:ext cx="6354337" cy="4567180"/>
          </a:xfrm>
          <a:custGeom>
            <a:avLst/>
            <a:gdLst/>
            <a:ahLst/>
            <a:cxnLst/>
            <a:rect l="l" t="t" r="r" b="b"/>
            <a:pathLst>
              <a:path w="6354337" h="4567180">
                <a:moveTo>
                  <a:pt x="0" y="0"/>
                </a:moveTo>
                <a:lnTo>
                  <a:pt x="6354337" y="0"/>
                </a:lnTo>
                <a:lnTo>
                  <a:pt x="6354337" y="4567180"/>
                </a:lnTo>
                <a:lnTo>
                  <a:pt x="0" y="4567180"/>
                </a:lnTo>
                <a:lnTo>
                  <a:pt x="0" y="0"/>
                </a:lnTo>
                <a:close/>
              </a:path>
            </a:pathLst>
          </a:custGeom>
          <a:blipFill>
            <a:blip r:embed="rId2"/>
            <a:stretch>
              <a:fillRect/>
            </a:stretch>
          </a:blipFill>
        </p:spPr>
      </p:sp>
      <p:sp>
        <p:nvSpPr>
          <p:cNvPr id="9" name="Freeform 9"/>
          <p:cNvSpPr/>
          <p:nvPr/>
        </p:nvSpPr>
        <p:spPr>
          <a:xfrm>
            <a:off x="8775282" y="2353428"/>
            <a:ext cx="7946198" cy="6356958"/>
          </a:xfrm>
          <a:custGeom>
            <a:avLst/>
            <a:gdLst/>
            <a:ahLst/>
            <a:cxnLst/>
            <a:rect l="l" t="t" r="r" b="b"/>
            <a:pathLst>
              <a:path w="7946198" h="6356958">
                <a:moveTo>
                  <a:pt x="0" y="0"/>
                </a:moveTo>
                <a:lnTo>
                  <a:pt x="7946197" y="0"/>
                </a:lnTo>
                <a:lnTo>
                  <a:pt x="7946197" y="6356958"/>
                </a:lnTo>
                <a:lnTo>
                  <a:pt x="0" y="6356958"/>
                </a:lnTo>
                <a:lnTo>
                  <a:pt x="0" y="0"/>
                </a:lnTo>
                <a:close/>
              </a:path>
            </a:pathLst>
          </a:custGeom>
          <a:blipFill>
            <a:blip r:embed="rId3"/>
            <a:stretch>
              <a:fillRect/>
            </a:stretch>
          </a:blipFill>
        </p:spPr>
      </p:sp>
      <p:sp>
        <p:nvSpPr>
          <p:cNvPr id="10" name="TextBox 10"/>
          <p:cNvSpPr txBox="1"/>
          <p:nvPr/>
        </p:nvSpPr>
        <p:spPr>
          <a:xfrm>
            <a:off x="3245184" y="704850"/>
            <a:ext cx="11797632" cy="647700"/>
          </a:xfrm>
          <a:prstGeom prst="rect">
            <a:avLst/>
          </a:prstGeom>
        </p:spPr>
        <p:txBody>
          <a:bodyPr lIns="0" tIns="0" rIns="0" bIns="0" rtlCol="0" anchor="t">
            <a:spAutoFit/>
          </a:bodyPr>
          <a:lstStyle/>
          <a:p>
            <a:pPr algn="ctr">
              <a:lnSpc>
                <a:spcPts val="5121"/>
              </a:lnSpc>
            </a:pPr>
            <a:r>
              <a:rPr lang="en-US" sz="4268">
                <a:solidFill>
                  <a:srgbClr val="101010"/>
                </a:solidFill>
                <a:latin typeface="Montserrat Bold"/>
              </a:rPr>
              <a:t>Audio classification &amp; Confusion Matrix</a:t>
            </a:r>
          </a:p>
        </p:txBody>
      </p:sp>
      <p:sp>
        <p:nvSpPr>
          <p:cNvPr id="11" name="TextBox 11"/>
          <p:cNvSpPr txBox="1"/>
          <p:nvPr/>
        </p:nvSpPr>
        <p:spPr>
          <a:xfrm>
            <a:off x="5654397" y="1494907"/>
            <a:ext cx="6979206" cy="629919"/>
          </a:xfrm>
          <a:prstGeom prst="rect">
            <a:avLst/>
          </a:prstGeom>
        </p:spPr>
        <p:txBody>
          <a:bodyPr lIns="0" tIns="0" rIns="0" bIns="0" rtlCol="0" anchor="t">
            <a:spAutoFit/>
          </a:bodyPr>
          <a:lstStyle/>
          <a:p>
            <a:pPr algn="ctr">
              <a:lnSpc>
                <a:spcPts val="5180"/>
              </a:lnSpc>
            </a:pPr>
            <a:r>
              <a:rPr lang="en-US" sz="3700">
                <a:solidFill>
                  <a:srgbClr val="101010"/>
                </a:solidFill>
                <a:latin typeface="Canva Sans Bold"/>
              </a:rPr>
              <a:t>Support Vector Machine(SVM)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878651" y="4738053"/>
            <a:ext cx="10287000" cy="810894"/>
            <a:chOff x="0" y="0"/>
            <a:chExt cx="2606351" cy="205451"/>
          </a:xfrm>
        </p:grpSpPr>
        <p:sp>
          <p:nvSpPr>
            <p:cNvPr id="3" name="Freeform 3"/>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2913003" y="4738053"/>
            <a:ext cx="10287000" cy="810894"/>
            <a:chOff x="0" y="0"/>
            <a:chExt cx="2606351" cy="205451"/>
          </a:xfrm>
        </p:grpSpPr>
        <p:sp>
          <p:nvSpPr>
            <p:cNvPr id="6" name="Freeform 6"/>
            <p:cNvSpPr/>
            <p:nvPr/>
          </p:nvSpPr>
          <p:spPr>
            <a:xfrm>
              <a:off x="0" y="0"/>
              <a:ext cx="2606351" cy="205451"/>
            </a:xfrm>
            <a:custGeom>
              <a:avLst/>
              <a:gdLst/>
              <a:ahLst/>
              <a:cxnLst/>
              <a:rect l="l" t="t" r="r" b="b"/>
              <a:pathLst>
                <a:path w="2606351" h="205451">
                  <a:moveTo>
                    <a:pt x="0" y="0"/>
                  </a:moveTo>
                  <a:lnTo>
                    <a:pt x="2606351" y="0"/>
                  </a:lnTo>
                  <a:lnTo>
                    <a:pt x="2606351" y="205451"/>
                  </a:lnTo>
                  <a:lnTo>
                    <a:pt x="0" y="2054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606351" cy="24355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97941" y="3566007"/>
            <a:ext cx="5843891" cy="4408776"/>
          </a:xfrm>
          <a:custGeom>
            <a:avLst/>
            <a:gdLst/>
            <a:ahLst/>
            <a:cxnLst/>
            <a:rect l="l" t="t" r="r" b="b"/>
            <a:pathLst>
              <a:path w="5843891" h="4408776">
                <a:moveTo>
                  <a:pt x="0" y="0"/>
                </a:moveTo>
                <a:lnTo>
                  <a:pt x="5843891" y="0"/>
                </a:lnTo>
                <a:lnTo>
                  <a:pt x="5843891" y="4408776"/>
                </a:lnTo>
                <a:lnTo>
                  <a:pt x="0" y="4408776"/>
                </a:lnTo>
                <a:lnTo>
                  <a:pt x="0" y="0"/>
                </a:lnTo>
                <a:close/>
              </a:path>
            </a:pathLst>
          </a:custGeom>
          <a:blipFill>
            <a:blip r:embed="rId2"/>
            <a:stretch>
              <a:fillRect/>
            </a:stretch>
          </a:blipFill>
        </p:spPr>
      </p:sp>
      <p:sp>
        <p:nvSpPr>
          <p:cNvPr id="9" name="Freeform 9"/>
          <p:cNvSpPr/>
          <p:nvPr/>
        </p:nvSpPr>
        <p:spPr>
          <a:xfrm>
            <a:off x="9165807" y="2667795"/>
            <a:ext cx="7346000" cy="5876800"/>
          </a:xfrm>
          <a:custGeom>
            <a:avLst/>
            <a:gdLst/>
            <a:ahLst/>
            <a:cxnLst/>
            <a:rect l="l" t="t" r="r" b="b"/>
            <a:pathLst>
              <a:path w="7346000" h="5876800">
                <a:moveTo>
                  <a:pt x="0" y="0"/>
                </a:moveTo>
                <a:lnTo>
                  <a:pt x="7346000" y="0"/>
                </a:lnTo>
                <a:lnTo>
                  <a:pt x="7346000" y="5876800"/>
                </a:lnTo>
                <a:lnTo>
                  <a:pt x="0" y="5876800"/>
                </a:lnTo>
                <a:lnTo>
                  <a:pt x="0" y="0"/>
                </a:lnTo>
                <a:close/>
              </a:path>
            </a:pathLst>
          </a:custGeom>
          <a:blipFill>
            <a:blip r:embed="rId3"/>
            <a:stretch>
              <a:fillRect/>
            </a:stretch>
          </a:blipFill>
        </p:spPr>
      </p:sp>
      <p:sp>
        <p:nvSpPr>
          <p:cNvPr id="10" name="TextBox 10"/>
          <p:cNvSpPr txBox="1"/>
          <p:nvPr/>
        </p:nvSpPr>
        <p:spPr>
          <a:xfrm>
            <a:off x="3245184" y="704850"/>
            <a:ext cx="11797632" cy="647700"/>
          </a:xfrm>
          <a:prstGeom prst="rect">
            <a:avLst/>
          </a:prstGeom>
        </p:spPr>
        <p:txBody>
          <a:bodyPr lIns="0" tIns="0" rIns="0" bIns="0" rtlCol="0" anchor="t">
            <a:spAutoFit/>
          </a:bodyPr>
          <a:lstStyle/>
          <a:p>
            <a:pPr algn="ctr">
              <a:lnSpc>
                <a:spcPts val="5121"/>
              </a:lnSpc>
            </a:pPr>
            <a:r>
              <a:rPr lang="en-US" sz="4268">
                <a:solidFill>
                  <a:srgbClr val="101010"/>
                </a:solidFill>
                <a:latin typeface="Montserrat Bold"/>
              </a:rPr>
              <a:t>Audio classification &amp; Confusion Matrix</a:t>
            </a:r>
          </a:p>
        </p:txBody>
      </p:sp>
      <p:sp>
        <p:nvSpPr>
          <p:cNvPr id="11" name="TextBox 11"/>
          <p:cNvSpPr txBox="1"/>
          <p:nvPr/>
        </p:nvSpPr>
        <p:spPr>
          <a:xfrm>
            <a:off x="5401687" y="1494907"/>
            <a:ext cx="7484626" cy="629919"/>
          </a:xfrm>
          <a:prstGeom prst="rect">
            <a:avLst/>
          </a:prstGeom>
        </p:spPr>
        <p:txBody>
          <a:bodyPr lIns="0" tIns="0" rIns="0" bIns="0" rtlCol="0" anchor="t">
            <a:spAutoFit/>
          </a:bodyPr>
          <a:lstStyle/>
          <a:p>
            <a:pPr algn="ctr">
              <a:lnSpc>
                <a:spcPts val="5180"/>
              </a:lnSpc>
            </a:pPr>
            <a:r>
              <a:rPr lang="en-US" sz="3700">
                <a:solidFill>
                  <a:srgbClr val="101010"/>
                </a:solidFill>
                <a:latin typeface="Canva Sans Bold"/>
              </a:rPr>
              <a:t>Long short-term memory (LSTM)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361</Words>
  <Application>Microsoft Office PowerPoint</Application>
  <PresentationFormat>Custom</PresentationFormat>
  <Paragraphs>49</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Open Sans Extra Bold</vt:lpstr>
      <vt:lpstr>Calibri</vt:lpstr>
      <vt:lpstr>Arial</vt:lpstr>
      <vt:lpstr>Canva Sans</vt:lpstr>
      <vt:lpstr>Canva Sans Bold</vt:lpstr>
      <vt:lpstr>Roboto Bold</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 v2</dc:title>
  <cp:lastModifiedBy>dheepan ganesan</cp:lastModifiedBy>
  <cp:revision>3</cp:revision>
  <dcterms:created xsi:type="dcterms:W3CDTF">2006-08-16T00:00:00Z</dcterms:created>
  <dcterms:modified xsi:type="dcterms:W3CDTF">2024-05-30T03:10:24Z</dcterms:modified>
  <dc:identifier>DAGGpX7HfAI</dc:identifier>
</cp:coreProperties>
</file>